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Old Standard TT"/>
      <p:regular r:id="rId29"/>
      <p:bold r:id="rId30"/>
      <p: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ldStandardT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ldStandardTT-italic.fntdata"/><Relationship Id="rId30" Type="http://schemas.openxmlformats.org/officeDocument/2006/relationships/font" Target="fonts/OldStandardT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9e4284baa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9e4284baa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e4284baa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9e4284baa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9e4284baa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9e4284baa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ff6fceb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ff6fceb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fa5873c7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fa5873c7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9fa5873c7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9fa5873c7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brannan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e4284baa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e4284baa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brannan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e4284ba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e4284ba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01b9f5b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01b9f5b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nathan,Angel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e4284baa2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e4284baa2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e4284baa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e4284baa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christina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9e4284baa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9e4284baa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9e4284baa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9e4284baa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brannan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e4284baa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e4284baa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brannan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9f8987a7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9f8987a7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monilla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9f8987a7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9f8987a7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monilla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9f8987a7b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9f8987a7b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monilla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9e4284baa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9e4284baa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glassboxmedicine.com/2019/03/02/measuring-performance-auprc/" TargetMode="External"/><Relationship Id="rId4" Type="http://schemas.openxmlformats.org/officeDocument/2006/relationships/hyperlink" Target="https://machinelearningprojects.net/credit-card-fraud-detection/" TargetMode="External"/><Relationship Id="rId5" Type="http://schemas.openxmlformats.org/officeDocument/2006/relationships/hyperlink" Target="https://fraud-detection-handbook.github.io/fraud-detection-handbook/Chapter_2_Background/MachineLearningForFraudDetection.html" TargetMode="External"/><Relationship Id="rId6" Type="http://schemas.openxmlformats.org/officeDocument/2006/relationships/hyperlink" Target="https://journalofbigdata.springeropen.com/articles/10.1186/s40537-022-00573-8#citeas" TargetMode="External"/><Relationship Id="rId7"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machinelearningprojects.net/credit-card-fraud-detection/#google_vignette" TargetMode="External"/><Relationship Id="rId4" Type="http://schemas.openxmlformats.org/officeDocument/2006/relationships/image" Target="../media/image7.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Using Machine </a:t>
            </a:r>
            <a:r>
              <a:rPr lang="en"/>
              <a:t>Learning</a:t>
            </a:r>
            <a:r>
              <a:rPr lang="en"/>
              <a:t> to Detect Credit Card Fraud</a:t>
            </a:r>
            <a:endParaRPr/>
          </a:p>
        </p:txBody>
      </p:sp>
      <p:sp>
        <p:nvSpPr>
          <p:cNvPr id="60" name="Google Shape;60;p13"/>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By </a:t>
            </a:r>
            <a:r>
              <a:rPr lang="en">
                <a:latin typeface="Calibri"/>
                <a:ea typeface="Calibri"/>
                <a:cs typeface="Calibri"/>
                <a:sym typeface="Calibri"/>
              </a:rPr>
              <a:t>Angelneke Grayson, Brannan Geshwind, Christina Esquivel, Monila Khadka &amp; Nathan Humphreys Lucas</a:t>
            </a:r>
            <a:endParaRPr/>
          </a:p>
        </p:txBody>
      </p:sp>
      <p:pic>
        <p:nvPicPr>
          <p:cNvPr id="61" name="Google Shape;61;p13"/>
          <p:cNvPicPr preferRelativeResize="0"/>
          <p:nvPr/>
        </p:nvPicPr>
        <p:blipFill>
          <a:blip r:embed="rId3">
            <a:alphaModFix/>
          </a:blip>
          <a:stretch>
            <a:fillRect/>
          </a:stretch>
        </p:blipFill>
        <p:spPr>
          <a:xfrm>
            <a:off x="2730250" y="148700"/>
            <a:ext cx="3670999" cy="14120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512400" y="393425"/>
            <a:ext cx="81192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Under vs Oversampling</a:t>
            </a:r>
            <a:endParaRPr/>
          </a:p>
        </p:txBody>
      </p:sp>
      <p:sp>
        <p:nvSpPr>
          <p:cNvPr id="126" name="Google Shape;126;p22"/>
          <p:cNvSpPr txBox="1"/>
          <p:nvPr>
            <p:ph idx="1" type="body"/>
          </p:nvPr>
        </p:nvSpPr>
        <p:spPr>
          <a:xfrm>
            <a:off x="512350" y="4348025"/>
            <a:ext cx="8229900" cy="339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600"/>
              <a:t>https://www.kaggle.com/code/rafjaa/resampling-strategies-for-imbalanced-datasets</a:t>
            </a:r>
            <a:endParaRPr sz="600"/>
          </a:p>
        </p:txBody>
      </p:sp>
      <p:pic>
        <p:nvPicPr>
          <p:cNvPr id="127" name="Google Shape;127;p22"/>
          <p:cNvPicPr preferRelativeResize="0"/>
          <p:nvPr/>
        </p:nvPicPr>
        <p:blipFill>
          <a:blip r:embed="rId3">
            <a:alphaModFix/>
          </a:blip>
          <a:stretch>
            <a:fillRect/>
          </a:stretch>
        </p:blipFill>
        <p:spPr>
          <a:xfrm>
            <a:off x="512350" y="1511675"/>
            <a:ext cx="8119301" cy="275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idx="1" type="body"/>
          </p:nvPr>
        </p:nvSpPr>
        <p:spPr>
          <a:xfrm>
            <a:off x="109725" y="124200"/>
            <a:ext cx="78375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 Example of Balancing I</a:t>
            </a:r>
            <a:r>
              <a:rPr lang="en"/>
              <a:t>mbalanced Data: </a:t>
            </a:r>
            <a:r>
              <a:rPr lang="en"/>
              <a:t>Original vs SMOTE (oversampling)</a:t>
            </a:r>
            <a:endParaRPr/>
          </a:p>
        </p:txBody>
      </p:sp>
      <p:pic>
        <p:nvPicPr>
          <p:cNvPr id="133" name="Google Shape;133;p23"/>
          <p:cNvPicPr preferRelativeResize="0"/>
          <p:nvPr/>
        </p:nvPicPr>
        <p:blipFill>
          <a:blip r:embed="rId3">
            <a:alphaModFix/>
          </a:blip>
          <a:stretch>
            <a:fillRect/>
          </a:stretch>
        </p:blipFill>
        <p:spPr>
          <a:xfrm>
            <a:off x="4792098" y="1421150"/>
            <a:ext cx="4158349" cy="3161925"/>
          </a:xfrm>
          <a:prstGeom prst="rect">
            <a:avLst/>
          </a:prstGeom>
          <a:noFill/>
          <a:ln>
            <a:noFill/>
          </a:ln>
        </p:spPr>
      </p:pic>
      <p:pic>
        <p:nvPicPr>
          <p:cNvPr id="134" name="Google Shape;134;p23"/>
          <p:cNvPicPr preferRelativeResize="0"/>
          <p:nvPr/>
        </p:nvPicPr>
        <p:blipFill>
          <a:blip r:embed="rId4">
            <a:alphaModFix/>
          </a:blip>
          <a:stretch>
            <a:fillRect/>
          </a:stretch>
        </p:blipFill>
        <p:spPr>
          <a:xfrm>
            <a:off x="262100" y="1421150"/>
            <a:ext cx="4105200" cy="3161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Training and Selection </a:t>
            </a:r>
            <a:endParaRPr sz="1300"/>
          </a:p>
        </p:txBody>
      </p:sp>
      <p:sp>
        <p:nvSpPr>
          <p:cNvPr id="140" name="Google Shape;140;p24"/>
          <p:cNvSpPr txBox="1"/>
          <p:nvPr>
            <p:ph idx="1" type="body"/>
          </p:nvPr>
        </p:nvSpPr>
        <p:spPr>
          <a:xfrm>
            <a:off x="229875" y="1243175"/>
            <a:ext cx="8520600" cy="3397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Application of 3 machine learning models in three rebalancing techniques: </a:t>
            </a:r>
            <a:endParaRPr/>
          </a:p>
          <a:p>
            <a:pPr indent="-317500" lvl="1" marL="914400" rtl="0" algn="l">
              <a:spcBef>
                <a:spcPts val="0"/>
              </a:spcBef>
              <a:spcAft>
                <a:spcPts val="0"/>
              </a:spcAft>
              <a:buSzPts val="1400"/>
              <a:buAutoNum type="alphaLcPeriod"/>
            </a:pPr>
            <a:r>
              <a:rPr lang="en"/>
              <a:t>LogisticRegression</a:t>
            </a:r>
            <a:endParaRPr/>
          </a:p>
          <a:p>
            <a:pPr indent="-317500" lvl="1" marL="914400" rtl="0" algn="l">
              <a:spcBef>
                <a:spcPts val="0"/>
              </a:spcBef>
              <a:spcAft>
                <a:spcPts val="0"/>
              </a:spcAft>
              <a:buSzPts val="1400"/>
              <a:buAutoNum type="alphaLcPeriod"/>
            </a:pPr>
            <a:r>
              <a:rPr lang="en"/>
              <a:t>DecisionTreeClassifier</a:t>
            </a:r>
            <a:endParaRPr/>
          </a:p>
          <a:p>
            <a:pPr indent="-317500" lvl="1" marL="914400" rtl="0" algn="l">
              <a:spcBef>
                <a:spcPts val="0"/>
              </a:spcBef>
              <a:spcAft>
                <a:spcPts val="0"/>
              </a:spcAft>
              <a:buSzPts val="1400"/>
              <a:buAutoNum type="alphaLcPeriod"/>
            </a:pPr>
            <a:r>
              <a:rPr lang="en"/>
              <a:t>RandomForestClassifier</a:t>
            </a:r>
            <a:endParaRPr sz="1200">
              <a:highlight>
                <a:srgbClr val="343541"/>
              </a:highlight>
              <a:latin typeface="Roboto"/>
              <a:ea typeface="Roboto"/>
              <a:cs typeface="Roboto"/>
              <a:sym typeface="Roboto"/>
            </a:endParaRPr>
          </a:p>
          <a:p>
            <a:pPr indent="-342900" lvl="0" marL="457200" rtl="0" algn="l">
              <a:spcBef>
                <a:spcPts val="0"/>
              </a:spcBef>
              <a:spcAft>
                <a:spcPts val="0"/>
              </a:spcAft>
              <a:buSzPts val="1800"/>
              <a:buChar char="●"/>
            </a:pPr>
            <a:r>
              <a:rPr lang="en"/>
              <a:t>Creating a classification matrix showing precision, recall, f1-score and accuracy.</a:t>
            </a:r>
            <a:endParaRPr/>
          </a:p>
          <a:p>
            <a:pPr indent="-342900" lvl="0" marL="457200" rtl="0" algn="l">
              <a:spcBef>
                <a:spcPts val="0"/>
              </a:spcBef>
              <a:spcAft>
                <a:spcPts val="0"/>
              </a:spcAft>
              <a:buSzPts val="1800"/>
              <a:buChar char="●"/>
            </a:pPr>
            <a:r>
              <a:rPr lang="en"/>
              <a:t>Creating a confusion matrix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Analyzing Results</a:t>
            </a:r>
            <a:endParaRPr/>
          </a:p>
        </p:txBody>
      </p:sp>
      <p:sp>
        <p:nvSpPr>
          <p:cNvPr id="146" name="Google Shape;146;p25"/>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5"/>
          <p:cNvPicPr preferRelativeResize="0"/>
          <p:nvPr/>
        </p:nvPicPr>
        <p:blipFill>
          <a:blip r:embed="rId3">
            <a:alphaModFix/>
          </a:blip>
          <a:stretch>
            <a:fillRect/>
          </a:stretch>
        </p:blipFill>
        <p:spPr>
          <a:xfrm>
            <a:off x="384025" y="1171600"/>
            <a:ext cx="8448276" cy="327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11700" y="2057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Analyzing R</a:t>
            </a:r>
            <a:r>
              <a:rPr lang="en"/>
              <a:t>esults contd…</a:t>
            </a:r>
            <a:endParaRPr/>
          </a:p>
          <a:p>
            <a:pPr indent="0" lvl="0" marL="0" rtl="0" algn="l">
              <a:spcBef>
                <a:spcPts val="0"/>
              </a:spcBef>
              <a:spcAft>
                <a:spcPts val="0"/>
              </a:spcAft>
              <a:buNone/>
            </a:pPr>
            <a:r>
              <a:t/>
            </a:r>
            <a:endParaRPr/>
          </a:p>
        </p:txBody>
      </p:sp>
      <p:sp>
        <p:nvSpPr>
          <p:cNvPr id="153" name="Google Shape;153;p2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4" name="Google Shape;154;p26"/>
          <p:cNvPicPr preferRelativeResize="0"/>
          <p:nvPr/>
        </p:nvPicPr>
        <p:blipFill>
          <a:blip r:embed="rId3">
            <a:alphaModFix/>
          </a:blip>
          <a:stretch>
            <a:fillRect/>
          </a:stretch>
        </p:blipFill>
        <p:spPr>
          <a:xfrm>
            <a:off x="256450" y="938625"/>
            <a:ext cx="8575849" cy="39685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metrics to look for ?</a:t>
            </a:r>
            <a:endParaRPr/>
          </a:p>
        </p:txBody>
      </p:sp>
      <p:sp>
        <p:nvSpPr>
          <p:cNvPr id="160" name="Google Shape;160;p27"/>
          <p:cNvSpPr txBox="1"/>
          <p:nvPr>
            <p:ph idx="1" type="body"/>
          </p:nvPr>
        </p:nvSpPr>
        <p:spPr>
          <a:xfrm>
            <a:off x="237150" y="1084625"/>
            <a:ext cx="3995400" cy="3397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Our recommendation: </a:t>
            </a:r>
            <a:endParaRPr/>
          </a:p>
          <a:p>
            <a:pPr indent="0" lvl="0" marL="0" rtl="0" algn="l">
              <a:spcBef>
                <a:spcPts val="1200"/>
              </a:spcBef>
              <a:spcAft>
                <a:spcPts val="0"/>
              </a:spcAft>
              <a:buNone/>
            </a:pPr>
            <a:r>
              <a:rPr lang="en"/>
              <a:t>Consider the trade-off between false positives and false negatives based on the priorities of our application. </a:t>
            </a:r>
            <a:endParaRPr/>
          </a:p>
          <a:p>
            <a:pPr indent="-308610" lvl="0" marL="457200" rtl="0" algn="l">
              <a:spcBef>
                <a:spcPts val="1200"/>
              </a:spcBef>
              <a:spcAft>
                <a:spcPts val="0"/>
              </a:spcAft>
              <a:buSzPct val="100000"/>
              <a:buChar char="●"/>
            </a:pPr>
            <a:r>
              <a:rPr lang="en"/>
              <a:t>If going for more conservative and minimizing false positives (false declines), focus on precision. </a:t>
            </a:r>
            <a:endParaRPr/>
          </a:p>
          <a:p>
            <a:pPr indent="-308610" lvl="0" marL="457200" rtl="0" algn="l">
              <a:spcBef>
                <a:spcPts val="0"/>
              </a:spcBef>
              <a:spcAft>
                <a:spcPts val="0"/>
              </a:spcAft>
              <a:buSzPct val="100000"/>
              <a:buChar char="●"/>
            </a:pPr>
            <a:r>
              <a:rPr lang="en"/>
              <a:t>If capturing as many actual fraud cases as possible is crucial, focus on recall. </a:t>
            </a:r>
            <a:endParaRPr/>
          </a:p>
          <a:p>
            <a:pPr indent="-308610" lvl="0" marL="457200" rtl="0" algn="l">
              <a:spcBef>
                <a:spcPts val="0"/>
              </a:spcBef>
              <a:spcAft>
                <a:spcPts val="0"/>
              </a:spcAft>
              <a:buSzPct val="100000"/>
              <a:buChar char="●"/>
            </a:pPr>
            <a:r>
              <a:rPr lang="en"/>
              <a:t>For credit card fraud detection, we wanted to minimize both false positives and false negatives. In such case, F1-score was the metric to consider for model selection. In our case </a:t>
            </a:r>
            <a:r>
              <a:rPr i="1" lang="en"/>
              <a:t>Random Forest model</a:t>
            </a:r>
            <a:r>
              <a:rPr lang="en"/>
              <a:t>, using over (0.85) or undersampling (0.87) rebalancing techniques had the best F1-score . </a:t>
            </a:r>
            <a:endParaRPr/>
          </a:p>
        </p:txBody>
      </p:sp>
      <p:pic>
        <p:nvPicPr>
          <p:cNvPr id="161" name="Google Shape;161;p27"/>
          <p:cNvPicPr preferRelativeResize="0"/>
          <p:nvPr/>
        </p:nvPicPr>
        <p:blipFill>
          <a:blip r:embed="rId3">
            <a:alphaModFix/>
          </a:blip>
          <a:stretch>
            <a:fillRect/>
          </a:stretch>
        </p:blipFill>
        <p:spPr>
          <a:xfrm>
            <a:off x="4422900" y="940713"/>
            <a:ext cx="4658999" cy="3541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 Faced</a:t>
            </a:r>
            <a:endParaRPr/>
          </a:p>
        </p:txBody>
      </p:sp>
      <p:sp>
        <p:nvSpPr>
          <p:cNvPr id="167" name="Google Shape;167;p28"/>
          <p:cNvSpPr txBox="1"/>
          <p:nvPr/>
        </p:nvSpPr>
        <p:spPr>
          <a:xfrm>
            <a:off x="419250" y="1431600"/>
            <a:ext cx="3266400" cy="3313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When we first started we intended to use one balancing technique to our dataset then apply three machine learning models. </a:t>
            </a:r>
            <a:endParaRPr/>
          </a:p>
          <a:p>
            <a:pPr indent="-317500" lvl="0" marL="457200" rtl="0" algn="l">
              <a:spcBef>
                <a:spcPts val="0"/>
              </a:spcBef>
              <a:spcAft>
                <a:spcPts val="0"/>
              </a:spcAft>
              <a:buSzPts val="1400"/>
              <a:buChar char="●"/>
            </a:pPr>
            <a:r>
              <a:rPr lang="en"/>
              <a:t>After a lot of published literature review, our team was divided on which techniques to balance. Hence, we ended up using three popular balancing techniques to see the impact it has on our models. </a:t>
            </a:r>
            <a:endParaRPr/>
          </a:p>
          <a:p>
            <a:pPr indent="-317500" lvl="0" marL="457200" rtl="0" algn="l">
              <a:spcBef>
                <a:spcPts val="0"/>
              </a:spcBef>
              <a:spcAft>
                <a:spcPts val="0"/>
              </a:spcAft>
              <a:buSzPts val="1400"/>
              <a:buChar char="●"/>
            </a:pPr>
            <a:r>
              <a:rPr lang="en"/>
              <a:t>Best metric selection for our </a:t>
            </a:r>
            <a:r>
              <a:rPr lang="en"/>
              <a:t>imbalanced datasets.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id="168" name="Google Shape;168;p28"/>
          <p:cNvPicPr preferRelativeResize="0"/>
          <p:nvPr/>
        </p:nvPicPr>
        <p:blipFill>
          <a:blip r:embed="rId3">
            <a:alphaModFix/>
          </a:blip>
          <a:stretch>
            <a:fillRect/>
          </a:stretch>
        </p:blipFill>
        <p:spPr>
          <a:xfrm>
            <a:off x="4069825" y="1613050"/>
            <a:ext cx="4762476" cy="2795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72" name="Shape 172"/>
        <p:cNvGrpSpPr/>
        <p:nvPr/>
      </p:nvGrpSpPr>
      <p:grpSpPr>
        <a:xfrm>
          <a:off x="0" y="0"/>
          <a:ext cx="0" cy="0"/>
          <a:chOff x="0" y="0"/>
          <a:chExt cx="0" cy="0"/>
        </a:xfrm>
      </p:grpSpPr>
      <p:sp>
        <p:nvSpPr>
          <p:cNvPr id="173" name="Google Shape;173;p29"/>
          <p:cNvSpPr txBox="1"/>
          <p:nvPr>
            <p:ph type="title"/>
          </p:nvPr>
        </p:nvSpPr>
        <p:spPr>
          <a:xfrm>
            <a:off x="3328000" y="115300"/>
            <a:ext cx="33519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174" name="Google Shape;174;p29"/>
          <p:cNvSpPr txBox="1"/>
          <p:nvPr>
            <p:ph idx="2" type="body"/>
          </p:nvPr>
        </p:nvSpPr>
        <p:spPr>
          <a:xfrm>
            <a:off x="4689250" y="964700"/>
            <a:ext cx="4228500" cy="354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000">
                <a:latin typeface="Arial"/>
                <a:ea typeface="Arial"/>
                <a:cs typeface="Arial"/>
                <a:sym typeface="Arial"/>
              </a:rPr>
              <a:t>Through thorough data exploration, the team identified key characteristics, including transaction amounts and time intervals, and observed a higher mean for fraud transactions. The project's approach involved the application of Logistic Regression, Decision Tree, and Random Forest models, considering various rebalancing techniques. The recommendation emphasizes the importance of the F1-score metric in balancing the trade-off between false positives and false negatives. By employing over and undersampling techniques, the Random Forest model demonstrated the best F1-score, highlighting the nuanced considerations needed for effective fraud detection in imbalanced datasets.</a:t>
            </a:r>
            <a:endParaRPr sz="1000">
              <a:latin typeface="Arial"/>
              <a:ea typeface="Arial"/>
              <a:cs typeface="Arial"/>
              <a:sym typeface="Arial"/>
            </a:endParaRPr>
          </a:p>
          <a:p>
            <a:pPr indent="0" lvl="0" marL="0" rtl="0" algn="l">
              <a:spcBef>
                <a:spcPts val="0"/>
              </a:spcBef>
              <a:spcAft>
                <a:spcPts val="1200"/>
              </a:spcAft>
              <a:buNone/>
            </a:pPr>
            <a:r>
              <a:t/>
            </a:r>
            <a:endParaRPr/>
          </a:p>
        </p:txBody>
      </p:sp>
      <p:sp>
        <p:nvSpPr>
          <p:cNvPr id="175" name="Google Shape;175;p29"/>
          <p:cNvSpPr txBox="1"/>
          <p:nvPr/>
        </p:nvSpPr>
        <p:spPr>
          <a:xfrm>
            <a:off x="0" y="964700"/>
            <a:ext cx="4518300" cy="263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dk1"/>
                </a:solidFill>
              </a:rPr>
              <a:t>In conclusion, the significance of fraud detection in financial systems cannot be overstated, as it serves as a critical safeguard for both consumers and institutions, fostering trust and ensuring the integrity of economic interactions. By proactively identifying and mitigating fraudulent activities, fraud detection contributes not only to minimizing financial losses but also to preventing potential cascading effects on individuals, businesses, and the broader economy. This project, focused on developing an effective fraud detection system using machine learning techniques, aims to address the challenges posed by an imbalanced dataset containing a vast majority of non-fraud instances. Through the application of three machine learning models and three rebalancing techniques, the project aims to strike a balance between minimizing false positives and capturing as many actual fraud cases as possible, ultimately prioritizing the F1-score metric for model selection.</a:t>
            </a:r>
            <a:endParaRPr sz="1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QUESTIONS</a:t>
            </a:r>
            <a:endParaRPr b="1"/>
          </a:p>
        </p:txBody>
      </p:sp>
      <p:pic>
        <p:nvPicPr>
          <p:cNvPr id="181" name="Google Shape;181;p30"/>
          <p:cNvPicPr preferRelativeResize="0"/>
          <p:nvPr/>
        </p:nvPicPr>
        <p:blipFill>
          <a:blip r:embed="rId3">
            <a:alphaModFix/>
          </a:blip>
          <a:stretch>
            <a:fillRect/>
          </a:stretch>
        </p:blipFill>
        <p:spPr>
          <a:xfrm>
            <a:off x="2487938" y="1339625"/>
            <a:ext cx="4168126" cy="3241450"/>
          </a:xfrm>
          <a:prstGeom prst="rect">
            <a:avLst/>
          </a:prstGeom>
          <a:noFill/>
          <a:ln>
            <a:noFill/>
          </a:ln>
        </p:spPr>
      </p:pic>
      <p:sp>
        <p:nvSpPr>
          <p:cNvPr id="182" name="Google Shape;182;p30"/>
          <p:cNvSpPr txBox="1"/>
          <p:nvPr/>
        </p:nvSpPr>
        <p:spPr>
          <a:xfrm>
            <a:off x="2515575" y="2833075"/>
            <a:ext cx="6655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203375" y="407075"/>
            <a:ext cx="4045200" cy="1333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Work Cited</a:t>
            </a:r>
            <a:endParaRPr/>
          </a:p>
        </p:txBody>
      </p:sp>
      <p:sp>
        <p:nvSpPr>
          <p:cNvPr id="188" name="Google Shape;188;p31"/>
          <p:cNvSpPr txBox="1"/>
          <p:nvPr>
            <p:ph idx="1" type="subTitle"/>
          </p:nvPr>
        </p:nvSpPr>
        <p:spPr>
          <a:xfrm>
            <a:off x="302800" y="1961451"/>
            <a:ext cx="4045200" cy="1345500"/>
          </a:xfrm>
          <a:prstGeom prst="rect">
            <a:avLst/>
          </a:prstGeom>
        </p:spPr>
        <p:txBody>
          <a:bodyPr anchorCtr="0" anchor="t" bIns="91425" lIns="91425" spcFirstLastPara="1" rIns="91425" wrap="square" tIns="91425">
            <a:normAutofit fontScale="47500"/>
          </a:bodyPr>
          <a:lstStyle/>
          <a:p>
            <a:pPr indent="-293449" lvl="0" marL="457200" rtl="0" algn="l">
              <a:spcBef>
                <a:spcPts val="0"/>
              </a:spcBef>
              <a:spcAft>
                <a:spcPts val="0"/>
              </a:spcAft>
              <a:buClr>
                <a:srgbClr val="0000FF"/>
              </a:buClr>
              <a:buSzPct val="100000"/>
              <a:buChar char="●"/>
            </a:pPr>
            <a:r>
              <a:rPr lang="en" sz="2150" u="sng">
                <a:solidFill>
                  <a:srgbClr val="0000FF"/>
                </a:solidFill>
                <a:hlinkClick r:id="rId3">
                  <a:extLst>
                    <a:ext uri="{A12FA001-AC4F-418D-AE19-62706E023703}">
                      <ahyp:hlinkClr val="tx"/>
                    </a:ext>
                  </a:extLst>
                </a:hlinkClick>
              </a:rPr>
              <a:t>Measuring Performance: AUPRC</a:t>
            </a:r>
            <a:endParaRPr sz="2150">
              <a:solidFill>
                <a:srgbClr val="0000FF"/>
              </a:solidFill>
            </a:endParaRPr>
          </a:p>
          <a:p>
            <a:pPr indent="-293449" lvl="0" marL="457200" rtl="0" algn="l">
              <a:spcBef>
                <a:spcPts val="0"/>
              </a:spcBef>
              <a:spcAft>
                <a:spcPts val="0"/>
              </a:spcAft>
              <a:buClr>
                <a:srgbClr val="0000FF"/>
              </a:buClr>
              <a:buSzPct val="100000"/>
              <a:buChar char="●"/>
            </a:pPr>
            <a:r>
              <a:rPr lang="en" sz="2150" u="sng">
                <a:solidFill>
                  <a:srgbClr val="0000FF"/>
                </a:solidFill>
                <a:hlinkClick r:id="rId4">
                  <a:extLst>
                    <a:ext uri="{A12FA001-AC4F-418D-AE19-62706E023703}">
                      <ahyp:hlinkClr val="tx"/>
                    </a:ext>
                  </a:extLst>
                </a:hlinkClick>
              </a:rPr>
              <a:t>Credit Card Fraud Detection - Machine Learning Projects</a:t>
            </a:r>
            <a:endParaRPr sz="2150">
              <a:solidFill>
                <a:srgbClr val="0000FF"/>
              </a:solidFill>
            </a:endParaRPr>
          </a:p>
          <a:p>
            <a:pPr indent="-293449" lvl="0" marL="457200" rtl="0" algn="l">
              <a:spcBef>
                <a:spcPts val="0"/>
              </a:spcBef>
              <a:spcAft>
                <a:spcPts val="0"/>
              </a:spcAft>
              <a:buClr>
                <a:srgbClr val="0000FF"/>
              </a:buClr>
              <a:buSzPct val="100000"/>
              <a:buChar char="●"/>
            </a:pPr>
            <a:r>
              <a:rPr lang="en" sz="2150" u="sng">
                <a:solidFill>
                  <a:srgbClr val="0000FF"/>
                </a:solidFill>
                <a:hlinkClick r:id="rId5">
                  <a:extLst>
                    <a:ext uri="{A12FA001-AC4F-418D-AE19-62706E023703}">
                      <ahyp:hlinkClr val="tx"/>
                    </a:ext>
                  </a:extLst>
                </a:hlinkClick>
              </a:rPr>
              <a:t>Machine Learning for Fraud Detection - Fraud Detection Handbook</a:t>
            </a:r>
            <a:endParaRPr sz="2150">
              <a:solidFill>
                <a:srgbClr val="0000FF"/>
              </a:solidFill>
            </a:endParaRPr>
          </a:p>
          <a:p>
            <a:pPr indent="-293449" lvl="0" marL="457200" rtl="0" algn="l">
              <a:spcBef>
                <a:spcPts val="0"/>
              </a:spcBef>
              <a:spcAft>
                <a:spcPts val="0"/>
              </a:spcAft>
              <a:buClr>
                <a:srgbClr val="0000FF"/>
              </a:buClr>
              <a:buSzPct val="100000"/>
              <a:buChar char="●"/>
            </a:pPr>
            <a:r>
              <a:rPr lang="en" sz="2150" u="sng">
                <a:solidFill>
                  <a:srgbClr val="0000FF"/>
                </a:solidFill>
                <a:hlinkClick r:id="rId6">
                  <a:extLst>
                    <a:ext uri="{A12FA001-AC4F-418D-AE19-62706E023703}">
                      <ahyp:hlinkClr val="tx"/>
                    </a:ext>
                  </a:extLst>
                </a:hlinkClick>
              </a:rPr>
              <a:t>A machine learning based credit card fraud detection using the GA algorithm for feature selection</a:t>
            </a:r>
            <a:endParaRPr sz="2150">
              <a:solidFill>
                <a:srgbClr val="0000FF"/>
              </a:solidFill>
              <a:highlight>
                <a:srgbClr val="FCFCFC"/>
              </a:highlight>
            </a:endParaRPr>
          </a:p>
          <a:p>
            <a:pPr indent="0" lvl="0" marL="457200" rtl="0" algn="l">
              <a:spcBef>
                <a:spcPts val="0"/>
              </a:spcBef>
              <a:spcAft>
                <a:spcPts val="0"/>
              </a:spcAft>
              <a:buNone/>
            </a:pPr>
            <a:r>
              <a:t/>
            </a:r>
            <a:endParaRPr b="1" sz="1050">
              <a:solidFill>
                <a:srgbClr val="333333"/>
              </a:solidFill>
              <a:highlight>
                <a:srgbClr val="FCFCFC"/>
              </a:highlight>
              <a:latin typeface="Roboto"/>
              <a:ea typeface="Roboto"/>
              <a:cs typeface="Roboto"/>
              <a:sym typeface="Roboto"/>
            </a:endParaRPr>
          </a:p>
        </p:txBody>
      </p:sp>
      <p:pic>
        <p:nvPicPr>
          <p:cNvPr id="189" name="Google Shape;189;p31"/>
          <p:cNvPicPr preferRelativeResize="0"/>
          <p:nvPr/>
        </p:nvPicPr>
        <p:blipFill>
          <a:blip r:embed="rId7">
            <a:alphaModFix/>
          </a:blip>
          <a:stretch>
            <a:fillRect/>
          </a:stretch>
        </p:blipFill>
        <p:spPr>
          <a:xfrm>
            <a:off x="5035775" y="1487925"/>
            <a:ext cx="3612750" cy="2167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311700" y="202500"/>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t/>
            </a:r>
            <a:endParaRPr/>
          </a:p>
        </p:txBody>
      </p:sp>
      <p:sp>
        <p:nvSpPr>
          <p:cNvPr id="67" name="Google Shape;67;p14"/>
          <p:cNvSpPr txBox="1"/>
          <p:nvPr>
            <p:ph idx="1" type="body"/>
          </p:nvPr>
        </p:nvSpPr>
        <p:spPr>
          <a:xfrm>
            <a:off x="311700" y="980200"/>
            <a:ext cx="4164900" cy="4011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Fraud detection plays a pivotal role in safeguarding financial systems and preserving trust among consumers and institutions. By identifying and mitigating fraudulent activities, fraud detection bolsters confidence in financial services, fostering a secure environment for economic interactions. Moreover, its proactive nature not only minimizes financial losses but also curtails the potential ripple effects that fraud can have on individuals, businesses, and the broader economy. Ultimately, robust fraud detection measures serve as a cornerstone in upholding transparency, reliability, and trust within financial operations, vital for sustained economic health and progress.</a:t>
            </a:r>
            <a:endParaRPr/>
          </a:p>
        </p:txBody>
      </p:sp>
      <p:sp>
        <p:nvSpPr>
          <p:cNvPr id="68" name="Google Shape;68;p14"/>
          <p:cNvSpPr txBox="1"/>
          <p:nvPr>
            <p:ph idx="2" type="body"/>
          </p:nvPr>
        </p:nvSpPr>
        <p:spPr>
          <a:xfrm>
            <a:off x="4832400" y="1151225"/>
            <a:ext cx="39999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t/>
            </a:r>
            <a:endParaRPr sz="1100">
              <a:latin typeface="Calibri"/>
              <a:ea typeface="Calibri"/>
              <a:cs typeface="Calibri"/>
              <a:sym typeface="Calibri"/>
            </a:endParaRPr>
          </a:p>
          <a:p>
            <a:pPr indent="0" lvl="0" marL="0" rtl="0" algn="l">
              <a:spcBef>
                <a:spcPts val="1200"/>
              </a:spcBef>
              <a:spcAft>
                <a:spcPts val="1200"/>
              </a:spcAft>
              <a:buNone/>
            </a:pPr>
            <a:r>
              <a:t/>
            </a:r>
            <a:endParaRPr/>
          </a:p>
        </p:txBody>
      </p:sp>
      <p:pic>
        <p:nvPicPr>
          <p:cNvPr id="69" name="Google Shape;69;p14"/>
          <p:cNvPicPr preferRelativeResize="0"/>
          <p:nvPr/>
        </p:nvPicPr>
        <p:blipFill>
          <a:blip r:embed="rId3">
            <a:alphaModFix/>
          </a:blip>
          <a:stretch>
            <a:fillRect/>
          </a:stretch>
        </p:blipFill>
        <p:spPr>
          <a:xfrm>
            <a:off x="4832400" y="265875"/>
            <a:ext cx="3999899" cy="4581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42603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6666"/>
              <a:buFont typeface="Arial"/>
              <a:buNone/>
            </a:pPr>
            <a:r>
              <a:rPr lang="en"/>
              <a:t>Overview </a:t>
            </a:r>
            <a:endParaRPr/>
          </a:p>
        </p:txBody>
      </p:sp>
      <p:sp>
        <p:nvSpPr>
          <p:cNvPr id="75" name="Google Shape;75;p15"/>
          <p:cNvSpPr txBox="1"/>
          <p:nvPr>
            <p:ph idx="1" type="body"/>
          </p:nvPr>
        </p:nvSpPr>
        <p:spPr>
          <a:xfrm>
            <a:off x="311700" y="1171675"/>
            <a:ext cx="3999900" cy="1221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develop an effective fraud detection system </a:t>
            </a:r>
            <a:endParaRPr/>
          </a:p>
          <a:p>
            <a:pPr indent="-317500" lvl="0" marL="457200" rtl="0" algn="l">
              <a:spcBef>
                <a:spcPts val="0"/>
              </a:spcBef>
              <a:spcAft>
                <a:spcPts val="0"/>
              </a:spcAft>
              <a:buSzPts val="1400"/>
              <a:buChar char="-"/>
            </a:pPr>
            <a:r>
              <a:rPr lang="en"/>
              <a:t>utilize machine learning techniques</a:t>
            </a:r>
            <a:endParaRPr/>
          </a:p>
          <a:p>
            <a:pPr indent="-317500" lvl="0" marL="457200" rtl="0" algn="l">
              <a:spcBef>
                <a:spcPts val="0"/>
              </a:spcBef>
              <a:spcAft>
                <a:spcPts val="0"/>
              </a:spcAft>
              <a:buSzPts val="1400"/>
              <a:buChar char="-"/>
            </a:pPr>
            <a:r>
              <a:rPr lang="en"/>
              <a:t>minimize losses and safeguard against fraudulent activities.</a:t>
            </a:r>
            <a:endParaRPr/>
          </a:p>
        </p:txBody>
      </p:sp>
      <p:sp>
        <p:nvSpPr>
          <p:cNvPr id="76" name="Google Shape;76;p15"/>
          <p:cNvSpPr txBox="1"/>
          <p:nvPr>
            <p:ph idx="2" type="body"/>
          </p:nvPr>
        </p:nvSpPr>
        <p:spPr>
          <a:xfrm>
            <a:off x="4823550" y="2939150"/>
            <a:ext cx="3999900" cy="2034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implement machine learning models for identifying fraudulent credit card transactions</a:t>
            </a:r>
            <a:endParaRPr/>
          </a:p>
          <a:p>
            <a:pPr indent="-317500" lvl="0" marL="457200" rtl="0" algn="l">
              <a:spcBef>
                <a:spcPts val="0"/>
              </a:spcBef>
              <a:spcAft>
                <a:spcPts val="0"/>
              </a:spcAft>
              <a:buSzPts val="1400"/>
              <a:buChar char="-"/>
            </a:pPr>
            <a:r>
              <a:rPr lang="en"/>
              <a:t>dataset obtained from</a:t>
            </a:r>
            <a:r>
              <a:rPr lang="en" u="sng">
                <a:solidFill>
                  <a:schemeClr val="accent5"/>
                </a:solidFill>
                <a:hlinkClick r:id="rId3">
                  <a:extLst>
                    <a:ext uri="{A12FA001-AC4F-418D-AE19-62706E023703}">
                      <ahyp:hlinkClr val="tx"/>
                    </a:ext>
                  </a:extLst>
                </a:hlinkClick>
              </a:rPr>
              <a:t> creditcard.csv</a:t>
            </a:r>
            <a:r>
              <a:rPr lang="en"/>
              <a:t> </a:t>
            </a:r>
            <a:endParaRPr/>
          </a:p>
          <a:p>
            <a:pPr indent="-317500" lvl="0" marL="457200" rtl="0" algn="l">
              <a:spcBef>
                <a:spcPts val="0"/>
              </a:spcBef>
              <a:spcAft>
                <a:spcPts val="0"/>
              </a:spcAft>
              <a:buSzPts val="1400"/>
              <a:buChar char="-"/>
            </a:pPr>
            <a:r>
              <a:rPr lang="en"/>
              <a:t>analyze transaction patterns, and relationships between variables</a:t>
            </a:r>
            <a:endParaRPr/>
          </a:p>
          <a:p>
            <a:pPr indent="-317500" lvl="0" marL="457200" rtl="0" algn="l">
              <a:spcBef>
                <a:spcPts val="0"/>
              </a:spcBef>
              <a:spcAft>
                <a:spcPts val="0"/>
              </a:spcAft>
              <a:buSzPts val="1400"/>
              <a:buChar char="-"/>
            </a:pPr>
            <a:r>
              <a:rPr lang="en"/>
              <a:t>establish predictive models for fraud detection.</a:t>
            </a:r>
            <a:endParaRPr/>
          </a:p>
        </p:txBody>
      </p:sp>
      <p:sp>
        <p:nvSpPr>
          <p:cNvPr id="77" name="Google Shape;77;p15"/>
          <p:cNvSpPr txBox="1"/>
          <p:nvPr/>
        </p:nvSpPr>
        <p:spPr>
          <a:xfrm>
            <a:off x="4934750" y="2392675"/>
            <a:ext cx="38652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chemeClr val="dk1"/>
                </a:solidFill>
                <a:latin typeface="Old Standard TT"/>
                <a:ea typeface="Old Standard TT"/>
                <a:cs typeface="Old Standard TT"/>
                <a:sym typeface="Old Standard TT"/>
              </a:rPr>
              <a:t>Objective</a:t>
            </a:r>
            <a:endParaRPr sz="30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p:txBody>
      </p:sp>
      <p:pic>
        <p:nvPicPr>
          <p:cNvPr id="78" name="Google Shape;78;p15"/>
          <p:cNvPicPr preferRelativeResize="0"/>
          <p:nvPr/>
        </p:nvPicPr>
        <p:blipFill>
          <a:blip r:embed="rId4">
            <a:alphaModFix/>
          </a:blip>
          <a:stretch>
            <a:fillRect/>
          </a:stretch>
        </p:blipFill>
        <p:spPr>
          <a:xfrm>
            <a:off x="726025" y="2571750"/>
            <a:ext cx="2648450" cy="2509700"/>
          </a:xfrm>
          <a:prstGeom prst="rect">
            <a:avLst/>
          </a:prstGeom>
          <a:noFill/>
          <a:ln>
            <a:noFill/>
          </a:ln>
        </p:spPr>
      </p:pic>
      <p:pic>
        <p:nvPicPr>
          <p:cNvPr id="79" name="Google Shape;79;p15"/>
          <p:cNvPicPr preferRelativeResize="0"/>
          <p:nvPr/>
        </p:nvPicPr>
        <p:blipFill>
          <a:blip r:embed="rId5">
            <a:alphaModFix/>
          </a:blip>
          <a:stretch>
            <a:fillRect/>
          </a:stretch>
        </p:blipFill>
        <p:spPr>
          <a:xfrm>
            <a:off x="4934750" y="392550"/>
            <a:ext cx="3777500" cy="1866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idx="1" type="body"/>
          </p:nvPr>
        </p:nvSpPr>
        <p:spPr>
          <a:xfrm>
            <a:off x="435750" y="3202850"/>
            <a:ext cx="8272500" cy="1706100"/>
          </a:xfrm>
          <a:prstGeom prst="rect">
            <a:avLst/>
          </a:prstGeom>
        </p:spPr>
        <p:txBody>
          <a:bodyPr anchorCtr="0" anchor="ctr"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a:solidFill>
                  <a:srgbClr val="3C4043"/>
                </a:solidFill>
              </a:rPr>
              <a:t>The CSV dataset contains transactions made by credit cards in September 2013 by European cardholders which </a:t>
            </a:r>
            <a:r>
              <a:rPr lang="en" sz="1400">
                <a:solidFill>
                  <a:srgbClr val="3C4043"/>
                </a:solidFill>
              </a:rPr>
              <a:t>occurred</a:t>
            </a:r>
            <a:r>
              <a:rPr lang="en" sz="1400">
                <a:solidFill>
                  <a:srgbClr val="3C4043"/>
                </a:solidFill>
              </a:rPr>
              <a:t> in two days. </a:t>
            </a:r>
            <a:endParaRPr sz="1400"/>
          </a:p>
          <a:p>
            <a:pPr indent="-317500" lvl="0" marL="457200" rtl="0" algn="l">
              <a:lnSpc>
                <a:spcPct val="100000"/>
              </a:lnSpc>
              <a:spcBef>
                <a:spcPts val="0"/>
              </a:spcBef>
              <a:spcAft>
                <a:spcPts val="0"/>
              </a:spcAft>
              <a:buSzPts val="1400"/>
              <a:buChar char="●"/>
            </a:pPr>
            <a:r>
              <a:rPr lang="en" sz="1400"/>
              <a:t>Our dataset contains anonymized information due to confidentiality concerns. </a:t>
            </a:r>
            <a:endParaRPr sz="1400"/>
          </a:p>
          <a:p>
            <a:pPr indent="-317500" lvl="0" marL="457200" rtl="0" algn="l">
              <a:lnSpc>
                <a:spcPct val="100000"/>
              </a:lnSpc>
              <a:spcBef>
                <a:spcPts val="0"/>
              </a:spcBef>
              <a:spcAft>
                <a:spcPts val="0"/>
              </a:spcAft>
              <a:buSzPts val="1400"/>
              <a:buChar char="●"/>
            </a:pPr>
            <a:r>
              <a:rPr lang="en" sz="1400"/>
              <a:t>It </a:t>
            </a:r>
            <a:r>
              <a:rPr lang="en" sz="1400"/>
              <a:t>includes various </a:t>
            </a:r>
            <a:r>
              <a:rPr lang="en" sz="1400"/>
              <a:t>transaction attributes such as transaction amounts, timestamps, and other relevant features necessary for training and evaluating the models. </a:t>
            </a:r>
            <a:endParaRPr sz="1400"/>
          </a:p>
          <a:p>
            <a:pPr indent="-317500" lvl="0" marL="457200" rtl="0" algn="l">
              <a:lnSpc>
                <a:spcPct val="100000"/>
              </a:lnSpc>
              <a:spcBef>
                <a:spcPts val="0"/>
              </a:spcBef>
              <a:spcAft>
                <a:spcPts val="0"/>
              </a:spcAft>
              <a:buSzPts val="1400"/>
              <a:buChar char="●"/>
            </a:pPr>
            <a:r>
              <a:rPr lang="en" sz="1400"/>
              <a:t>V1 through V28 are the principal components obtained through PCA transformation. “Amount” is the transaction amount, “Time” has seconds elapsed between each transaction and the first transaction in the dataset. “Class” has Fraud (1) and Non-Fraud(0) variables. </a:t>
            </a:r>
            <a:endParaRPr sz="1400"/>
          </a:p>
        </p:txBody>
      </p:sp>
      <p:sp>
        <p:nvSpPr>
          <p:cNvPr id="85" name="Google Shape;85;p16"/>
          <p:cNvSpPr txBox="1"/>
          <p:nvPr>
            <p:ph idx="4294967295" type="title"/>
          </p:nvPr>
        </p:nvSpPr>
        <p:spPr>
          <a:xfrm>
            <a:off x="435750" y="220150"/>
            <a:ext cx="3660000" cy="7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Looking at our Dataset</a:t>
            </a:r>
            <a:endParaRPr/>
          </a:p>
        </p:txBody>
      </p:sp>
      <p:pic>
        <p:nvPicPr>
          <p:cNvPr id="86" name="Google Shape;86;p16"/>
          <p:cNvPicPr preferRelativeResize="0"/>
          <p:nvPr/>
        </p:nvPicPr>
        <p:blipFill>
          <a:blip r:embed="rId3">
            <a:alphaModFix/>
          </a:blip>
          <a:stretch>
            <a:fillRect/>
          </a:stretch>
        </p:blipFill>
        <p:spPr>
          <a:xfrm>
            <a:off x="956300" y="935150"/>
            <a:ext cx="7360200" cy="1885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900"/>
              <a:t>Data Exploration</a:t>
            </a:r>
            <a:endParaRPr sz="2900"/>
          </a:p>
        </p:txBody>
      </p:sp>
      <p:sp>
        <p:nvSpPr>
          <p:cNvPr id="92" name="Google Shape;92;p17"/>
          <p:cNvSpPr txBox="1"/>
          <p:nvPr/>
        </p:nvSpPr>
        <p:spPr>
          <a:xfrm>
            <a:off x="464825" y="1568775"/>
            <a:ext cx="3807000" cy="3001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Old Standard TT"/>
              <a:buChar char="●"/>
            </a:pPr>
            <a:r>
              <a:rPr lang="en" sz="1600"/>
              <a:t>0 = Non Fraud (284315 instances). 99.8% of the total. </a:t>
            </a:r>
            <a:endParaRPr sz="1600"/>
          </a:p>
          <a:p>
            <a:pPr indent="-330200" lvl="0" marL="457200" rtl="0" algn="l">
              <a:spcBef>
                <a:spcPts val="0"/>
              </a:spcBef>
              <a:spcAft>
                <a:spcPts val="0"/>
              </a:spcAft>
              <a:buSzPts val="1600"/>
              <a:buChar char="●"/>
            </a:pPr>
            <a:r>
              <a:rPr lang="en" sz="1600"/>
              <a:t>1= Fraud (492 instances) . Only 0.17% of the total. </a:t>
            </a:r>
            <a:endParaRPr sz="1600"/>
          </a:p>
          <a:p>
            <a:pPr indent="-317500" lvl="0" marL="457200" rtl="0" algn="l">
              <a:spcBef>
                <a:spcPts val="0"/>
              </a:spcBef>
              <a:spcAft>
                <a:spcPts val="0"/>
              </a:spcAft>
              <a:buSzPts val="1400"/>
              <a:buChar char="●"/>
            </a:pPr>
            <a:r>
              <a:rPr lang="en" sz="1600"/>
              <a:t>Conclusion: Highly </a:t>
            </a:r>
            <a:r>
              <a:rPr lang="en" sz="1600"/>
              <a:t>imbalanced </a:t>
            </a:r>
            <a:r>
              <a:rPr lang="en" sz="1600"/>
              <a:t>dataset. This can result in bias toward the majority class, resulting in poor predictions for minority class (for our case the Fraud). </a:t>
            </a:r>
            <a:endParaRPr/>
          </a:p>
        </p:txBody>
      </p:sp>
      <p:pic>
        <p:nvPicPr>
          <p:cNvPr id="93" name="Google Shape;93;p17"/>
          <p:cNvPicPr preferRelativeResize="0"/>
          <p:nvPr/>
        </p:nvPicPr>
        <p:blipFill>
          <a:blip r:embed="rId3">
            <a:alphaModFix/>
          </a:blip>
          <a:stretch>
            <a:fillRect/>
          </a:stretch>
        </p:blipFill>
        <p:spPr>
          <a:xfrm>
            <a:off x="4725376" y="1534950"/>
            <a:ext cx="3806901" cy="2882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976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Exploration: Heatmap and Correlation Matrix Plot of the Original Datasets </a:t>
            </a:r>
            <a:endParaRPr/>
          </a:p>
        </p:txBody>
      </p:sp>
      <p:pic>
        <p:nvPicPr>
          <p:cNvPr id="99" name="Google Shape;99;p18"/>
          <p:cNvPicPr preferRelativeResize="0"/>
          <p:nvPr/>
        </p:nvPicPr>
        <p:blipFill>
          <a:blip r:embed="rId3">
            <a:alphaModFix/>
          </a:blip>
          <a:stretch>
            <a:fillRect/>
          </a:stretch>
        </p:blipFill>
        <p:spPr>
          <a:xfrm>
            <a:off x="4393175" y="1421525"/>
            <a:ext cx="3934801" cy="3303776"/>
          </a:xfrm>
          <a:prstGeom prst="rect">
            <a:avLst/>
          </a:prstGeom>
          <a:noFill/>
          <a:ln>
            <a:noFill/>
          </a:ln>
        </p:spPr>
      </p:pic>
      <p:sp>
        <p:nvSpPr>
          <p:cNvPr id="100" name="Google Shape;100;p18"/>
          <p:cNvSpPr txBox="1"/>
          <p:nvPr/>
        </p:nvSpPr>
        <p:spPr>
          <a:xfrm>
            <a:off x="1174550" y="2152325"/>
            <a:ext cx="2180100" cy="1693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No much correlation.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268200" y="277300"/>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3111"/>
              <a:t>Data exploration: </a:t>
            </a:r>
            <a:r>
              <a:rPr lang="en" sz="3111"/>
              <a:t>Boxplot of Amount Distribution Between the Classes</a:t>
            </a:r>
            <a:endParaRPr sz="3111"/>
          </a:p>
        </p:txBody>
      </p:sp>
      <p:pic>
        <p:nvPicPr>
          <p:cNvPr id="106" name="Google Shape;106;p19"/>
          <p:cNvPicPr preferRelativeResize="0"/>
          <p:nvPr/>
        </p:nvPicPr>
        <p:blipFill>
          <a:blip r:embed="rId3">
            <a:alphaModFix/>
          </a:blip>
          <a:stretch>
            <a:fillRect/>
          </a:stretch>
        </p:blipFill>
        <p:spPr>
          <a:xfrm>
            <a:off x="3640325" y="1420600"/>
            <a:ext cx="5010574" cy="3351026"/>
          </a:xfrm>
          <a:prstGeom prst="rect">
            <a:avLst/>
          </a:prstGeom>
          <a:noFill/>
          <a:ln>
            <a:noFill/>
          </a:ln>
        </p:spPr>
      </p:pic>
      <p:sp>
        <p:nvSpPr>
          <p:cNvPr id="107" name="Google Shape;107;p19"/>
          <p:cNvSpPr txBox="1"/>
          <p:nvPr/>
        </p:nvSpPr>
        <p:spPr>
          <a:xfrm>
            <a:off x="475750" y="1531850"/>
            <a:ext cx="2039100" cy="269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The Mean for Fraud was much higher than </a:t>
            </a:r>
            <a:r>
              <a:rPr lang="en" sz="1800">
                <a:solidFill>
                  <a:schemeClr val="dk1"/>
                </a:solidFill>
                <a:latin typeface="Old Standard TT"/>
                <a:ea typeface="Old Standard TT"/>
                <a:cs typeface="Old Standard TT"/>
                <a:sym typeface="Old Standard TT"/>
              </a:rPr>
              <a:t>the</a:t>
            </a:r>
            <a:r>
              <a:rPr lang="en" sz="1800">
                <a:solidFill>
                  <a:schemeClr val="dk1"/>
                </a:solidFill>
                <a:latin typeface="Old Standard TT"/>
                <a:ea typeface="Old Standard TT"/>
                <a:cs typeface="Old Standard TT"/>
                <a:sym typeface="Old Standard TT"/>
              </a:rPr>
              <a:t> Non-Fraud.</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A lot of outliers in each cases. </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Scatter Plot of Amount vs Time for Fraud</a:t>
            </a:r>
            <a:endParaRPr/>
          </a:p>
        </p:txBody>
      </p:sp>
      <p:pic>
        <p:nvPicPr>
          <p:cNvPr id="113" name="Google Shape;113;p20"/>
          <p:cNvPicPr preferRelativeResize="0"/>
          <p:nvPr/>
        </p:nvPicPr>
        <p:blipFill>
          <a:blip r:embed="rId3">
            <a:alphaModFix/>
          </a:blip>
          <a:stretch>
            <a:fillRect/>
          </a:stretch>
        </p:blipFill>
        <p:spPr>
          <a:xfrm>
            <a:off x="3435825" y="1311975"/>
            <a:ext cx="5143499" cy="3561474"/>
          </a:xfrm>
          <a:prstGeom prst="rect">
            <a:avLst/>
          </a:prstGeom>
          <a:noFill/>
          <a:ln>
            <a:noFill/>
          </a:ln>
        </p:spPr>
      </p:pic>
      <p:sp>
        <p:nvSpPr>
          <p:cNvPr id="114" name="Google Shape;114;p20"/>
          <p:cNvSpPr txBox="1"/>
          <p:nvPr/>
        </p:nvSpPr>
        <p:spPr>
          <a:xfrm>
            <a:off x="256175" y="1610275"/>
            <a:ext cx="2682000" cy="3058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Most of the fraud transactions were for amount under 500.</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sz="2200"/>
          </a:p>
        </p:txBody>
      </p:sp>
      <p:sp>
        <p:nvSpPr>
          <p:cNvPr id="120" name="Google Shape;120;p21"/>
          <p:cNvSpPr txBox="1"/>
          <p:nvPr>
            <p:ph idx="1" type="body"/>
          </p:nvPr>
        </p:nvSpPr>
        <p:spPr>
          <a:xfrm>
            <a:off x="311700" y="1058225"/>
            <a:ext cx="8520600" cy="3510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en"/>
              <a:t>Data preprocessing: </a:t>
            </a:r>
            <a:endParaRPr/>
          </a:p>
          <a:p>
            <a:pPr indent="-317500" lvl="1" marL="914400" rtl="0" algn="l">
              <a:spcBef>
                <a:spcPts val="0"/>
              </a:spcBef>
              <a:spcAft>
                <a:spcPts val="0"/>
              </a:spcAft>
              <a:buSzPts val="1400"/>
              <a:buAutoNum type="alphaLcPeriod"/>
            </a:pPr>
            <a:r>
              <a:rPr lang="en"/>
              <a:t>Import CSV file and create MongoDB, then use Python’s pymongo library to interact. Use Panda to create a dataframe. </a:t>
            </a:r>
            <a:endParaRPr/>
          </a:p>
          <a:p>
            <a:pPr indent="-317500" lvl="1" marL="914400" rtl="0" algn="l">
              <a:spcBef>
                <a:spcPts val="0"/>
              </a:spcBef>
              <a:spcAft>
                <a:spcPts val="0"/>
              </a:spcAft>
              <a:buSzPts val="1400"/>
              <a:buAutoNum type="alphaLcPeriod"/>
            </a:pPr>
            <a:r>
              <a:rPr lang="en"/>
              <a:t>Looking for missing/ null value in our dataset.</a:t>
            </a:r>
            <a:endParaRPr/>
          </a:p>
          <a:p>
            <a:pPr indent="-317500" lvl="1" marL="914400" rtl="0" algn="l">
              <a:spcBef>
                <a:spcPts val="0"/>
              </a:spcBef>
              <a:spcAft>
                <a:spcPts val="0"/>
              </a:spcAft>
              <a:buSzPts val="1400"/>
              <a:buAutoNum type="alphaLcPeriod"/>
            </a:pPr>
            <a:r>
              <a:rPr lang="en"/>
              <a:t>Scaling our “Time” and “Amount” using </a:t>
            </a:r>
            <a:r>
              <a:rPr i="1" lang="en"/>
              <a:t>RobustScaler</a:t>
            </a:r>
            <a:r>
              <a:rPr lang="en"/>
              <a:t>. </a:t>
            </a:r>
            <a:endParaRPr/>
          </a:p>
          <a:p>
            <a:pPr indent="-342900" lvl="0" marL="457200" rtl="0" algn="l">
              <a:spcBef>
                <a:spcPts val="0"/>
              </a:spcBef>
              <a:spcAft>
                <a:spcPts val="0"/>
              </a:spcAft>
              <a:buSzPts val="1800"/>
              <a:buAutoNum type="arabicPeriod"/>
            </a:pPr>
            <a:r>
              <a:rPr lang="en"/>
              <a:t>Separating our original data into training and test datasets using </a:t>
            </a:r>
            <a:r>
              <a:rPr i="1" lang="en"/>
              <a:t>sklearn</a:t>
            </a:r>
            <a:r>
              <a:rPr lang="en"/>
              <a:t>.</a:t>
            </a:r>
            <a:endParaRPr/>
          </a:p>
          <a:p>
            <a:pPr indent="-342900" lvl="0" marL="457200" rtl="0" algn="l">
              <a:spcBef>
                <a:spcPts val="0"/>
              </a:spcBef>
              <a:spcAft>
                <a:spcPts val="0"/>
              </a:spcAft>
              <a:buSzPts val="1800"/>
              <a:buAutoNum type="arabicPeriod"/>
            </a:pPr>
            <a:r>
              <a:rPr lang="en"/>
              <a:t>Application of the following techniques to handle imbalanced data of our train datasets using </a:t>
            </a:r>
            <a:r>
              <a:rPr i="1" lang="en"/>
              <a:t>imblearn</a:t>
            </a:r>
            <a:r>
              <a:rPr lang="en"/>
              <a:t>:</a:t>
            </a:r>
            <a:endParaRPr/>
          </a:p>
          <a:p>
            <a:pPr indent="-317500" lvl="1" marL="914400" rtl="0" algn="l">
              <a:spcBef>
                <a:spcPts val="0"/>
              </a:spcBef>
              <a:spcAft>
                <a:spcPts val="0"/>
              </a:spcAft>
              <a:buSzPts val="1400"/>
              <a:buAutoNum type="alphaLcPeriod"/>
            </a:pPr>
            <a:r>
              <a:rPr lang="en"/>
              <a:t>Random Undersampling Rebalancing Method</a:t>
            </a:r>
            <a:endParaRPr/>
          </a:p>
          <a:p>
            <a:pPr indent="-317500" lvl="1" marL="914400" rtl="0" algn="l">
              <a:spcBef>
                <a:spcPts val="0"/>
              </a:spcBef>
              <a:spcAft>
                <a:spcPts val="0"/>
              </a:spcAft>
              <a:buSzPts val="1400"/>
              <a:buAutoNum type="alphaLcPeriod"/>
            </a:pPr>
            <a:r>
              <a:rPr lang="en"/>
              <a:t>Random Oversampling Rebalancing Method</a:t>
            </a:r>
            <a:endParaRPr/>
          </a:p>
          <a:p>
            <a:pPr indent="-317500" lvl="1" marL="914400" rtl="0" algn="l">
              <a:spcBef>
                <a:spcPts val="0"/>
              </a:spcBef>
              <a:spcAft>
                <a:spcPts val="0"/>
              </a:spcAft>
              <a:buSzPts val="1400"/>
              <a:buAutoNum type="alphaLcPeriod"/>
            </a:pPr>
            <a:r>
              <a:rPr lang="en"/>
              <a:t>Combination of both using SMOTEENN</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